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11">
  <p:sldMasterIdLst>
    <p:sldMasterId id="214748369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79" r:id="rId5"/>
    <p:sldId id="317" r:id="rId6"/>
    <p:sldId id="318" r:id="rId7"/>
    <p:sldId id="319" r:id="rId8"/>
    <p:sldId id="321" r:id="rId9"/>
    <p:sldId id="320" r:id="rId10"/>
    <p:sldId id="324" r:id="rId11"/>
    <p:sldId id="325" r:id="rId12"/>
    <p:sldId id="322" r:id="rId13"/>
    <p:sldId id="323" r:id="rId14"/>
    <p:sldId id="326" r:id="rId15"/>
    <p:sldId id="327" r:id="rId16"/>
    <p:sldId id="328" r:id="rId17"/>
    <p:sldId id="273" r:id="rId1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BA43C57-463C-4683-B6B5-637BFA4B18D8}">
          <p14:sldIdLst>
            <p14:sldId id="256"/>
            <p14:sldId id="257"/>
            <p14:sldId id="258"/>
            <p14:sldId id="279"/>
            <p14:sldId id="317"/>
            <p14:sldId id="318"/>
            <p14:sldId id="319"/>
            <p14:sldId id="321"/>
            <p14:sldId id="320"/>
            <p14:sldId id="324"/>
            <p14:sldId id="325"/>
            <p14:sldId id="322"/>
            <p14:sldId id="323"/>
            <p14:sldId id="326"/>
            <p14:sldId id="327"/>
            <p14:sldId id="328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03" autoAdjust="0"/>
  </p:normalViewPr>
  <p:slideViewPr>
    <p:cSldViewPr snapToGrid="0" snapToObjects="1"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seph%20Al%20Assad\Downloads\Job%20cre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seph%20Al%20Assad\Downloads\Job%20cre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1361111111111111"/>
                  <c:y val="9.72222222222220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0833333333333334"/>
                  <c:y val="-0.1342592592592592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1833333333333327E-2"/>
                      <c:h val="8.9051108194808978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Sheet1!$R$47:$R$48</c:f>
              <c:numCache>
                <c:formatCode>General</c:formatCode>
                <c:ptCount val="2"/>
                <c:pt idx="0">
                  <c:v>52</c:v>
                </c:pt>
                <c:pt idx="1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Sheet1!$L$17:$L$21</c:f>
              <c:strCache>
                <c:ptCount val="5"/>
                <c:pt idx="0">
                  <c:v>&lt;2007</c:v>
                </c:pt>
                <c:pt idx="1">
                  <c:v>2008-2009</c:v>
                </c:pt>
                <c:pt idx="2">
                  <c:v>2010-2011</c:v>
                </c:pt>
                <c:pt idx="3">
                  <c:v>2012-2013</c:v>
                </c:pt>
                <c:pt idx="4">
                  <c:v>2014-2015</c:v>
                </c:pt>
              </c:strCache>
            </c:strRef>
          </c:cat>
          <c:val>
            <c:numRef>
              <c:f>Sheet1!$M$17:$M$21</c:f>
              <c:numCache>
                <c:formatCode>General</c:formatCode>
                <c:ptCount val="5"/>
                <c:pt idx="0">
                  <c:v>10</c:v>
                </c:pt>
                <c:pt idx="1">
                  <c:v>8</c:v>
                </c:pt>
                <c:pt idx="2">
                  <c:v>17</c:v>
                </c:pt>
                <c:pt idx="3">
                  <c:v>11</c:v>
                </c:pt>
                <c:pt idx="4">
                  <c:v>6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Sheet1!$C$1:$D$1</c:f>
              <c:strCache>
                <c:ptCount val="2"/>
                <c:pt idx="0">
                  <c:v>Technical </c:v>
                </c:pt>
                <c:pt idx="1">
                  <c:v>Admin</c:v>
                </c:pt>
              </c:strCache>
            </c:strRef>
          </c:cat>
          <c:val>
            <c:numRef>
              <c:f>Sheet1!$C$54:$D$54</c:f>
              <c:numCache>
                <c:formatCode>General</c:formatCode>
                <c:ptCount val="2"/>
                <c:pt idx="0">
                  <c:v>460</c:v>
                </c:pt>
                <c:pt idx="1">
                  <c:v>194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03215C-25EC-4BA4-A2EF-D741970A297A}" type="doc">
      <dgm:prSet loTypeId="urn:microsoft.com/office/officeart/2008/layout/AlternatingHexagons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9816D13-86CD-4E98-A872-20A6767099B2}">
      <dgm:prSet phldrT="[Text]" custT="1"/>
      <dgm:spPr/>
      <dgm:t>
        <a:bodyPr/>
        <a:lstStyle/>
        <a:p>
          <a:r>
            <a:rPr lang="en-US" sz="1600" dirty="0" smtClean="0">
              <a:latin typeface="Garamond" panose="02020404030301010803" pitchFamily="18" charset="0"/>
            </a:rPr>
            <a:t>Potential Assessment</a:t>
          </a:r>
          <a:endParaRPr lang="en-US" sz="1600" dirty="0">
            <a:latin typeface="Garamond" panose="02020404030301010803" pitchFamily="18" charset="0"/>
          </a:endParaRPr>
        </a:p>
      </dgm:t>
    </dgm:pt>
    <dgm:pt modelId="{16FB2846-D74C-47EE-B301-78ADEC3F2F9F}" type="parTrans" cxnId="{EE61EF7F-83C9-462D-9F61-2AB028206121}">
      <dgm:prSet/>
      <dgm:spPr/>
      <dgm:t>
        <a:bodyPr/>
        <a:lstStyle/>
        <a:p>
          <a:endParaRPr lang="en-US" sz="2400">
            <a:latin typeface="Garamond" panose="02020404030301010803" pitchFamily="18" charset="0"/>
          </a:endParaRPr>
        </a:p>
      </dgm:t>
    </dgm:pt>
    <dgm:pt modelId="{B1BCED5C-CF61-4BE7-ACA3-107D150EFFDF}" type="sibTrans" cxnId="{EE61EF7F-83C9-462D-9F61-2AB028206121}">
      <dgm:prSet custT="1"/>
      <dgm:spPr/>
      <dgm:t>
        <a:bodyPr/>
        <a:lstStyle/>
        <a:p>
          <a:r>
            <a:rPr lang="en-US" sz="1800" dirty="0" smtClean="0">
              <a:latin typeface="Garamond" panose="02020404030301010803" pitchFamily="18" charset="0"/>
            </a:rPr>
            <a:t>International Outlook</a:t>
          </a:r>
          <a:endParaRPr lang="en-US" sz="1800" dirty="0">
            <a:latin typeface="Garamond" panose="02020404030301010803" pitchFamily="18" charset="0"/>
          </a:endParaRPr>
        </a:p>
      </dgm:t>
    </dgm:pt>
    <dgm:pt modelId="{7201A717-14B9-4275-BED0-EA722932516C}">
      <dgm:prSet phldrT="[Text]" custT="1"/>
      <dgm:spPr/>
      <dgm:t>
        <a:bodyPr/>
        <a:lstStyle/>
        <a:p>
          <a:r>
            <a:rPr lang="en-US" sz="1600" dirty="0" smtClean="0">
              <a:latin typeface="Garamond" panose="02020404030301010803" pitchFamily="18" charset="0"/>
            </a:rPr>
            <a:t>Target Scenarios</a:t>
          </a:r>
          <a:endParaRPr lang="en-US" sz="1600" dirty="0">
            <a:latin typeface="Garamond" panose="02020404030301010803" pitchFamily="18" charset="0"/>
          </a:endParaRPr>
        </a:p>
      </dgm:t>
    </dgm:pt>
    <dgm:pt modelId="{D1FFB5B6-0299-4790-91E0-4AEC7C7D540E}" type="parTrans" cxnId="{7BC5CF3D-90BD-4AC2-903E-3E7CFDE90D5C}">
      <dgm:prSet/>
      <dgm:spPr/>
      <dgm:t>
        <a:bodyPr/>
        <a:lstStyle/>
        <a:p>
          <a:endParaRPr lang="en-US" sz="2400">
            <a:latin typeface="Garamond" panose="02020404030301010803" pitchFamily="18" charset="0"/>
          </a:endParaRPr>
        </a:p>
      </dgm:t>
    </dgm:pt>
    <dgm:pt modelId="{9A1BB450-25C9-4472-BC34-AD92F7DF02A2}" type="sibTrans" cxnId="{7BC5CF3D-90BD-4AC2-903E-3E7CFDE90D5C}">
      <dgm:prSet custT="1"/>
      <dgm:spPr/>
      <dgm:t>
        <a:bodyPr/>
        <a:lstStyle/>
        <a:p>
          <a:r>
            <a:rPr lang="en-US" sz="1800" dirty="0" smtClean="0">
              <a:latin typeface="Garamond" panose="02020404030301010803" pitchFamily="18" charset="0"/>
            </a:rPr>
            <a:t>Target Trajectories</a:t>
          </a:r>
          <a:endParaRPr lang="en-US" sz="1800" dirty="0">
            <a:latin typeface="Garamond" panose="02020404030301010803" pitchFamily="18" charset="0"/>
          </a:endParaRPr>
        </a:p>
      </dgm:t>
    </dgm:pt>
    <dgm:pt modelId="{825C4833-28DF-4822-82D9-44536853DC72}">
      <dgm:prSet phldrT="[Text]" custT="1"/>
      <dgm:spPr/>
      <dgm:t>
        <a:bodyPr/>
        <a:lstStyle/>
        <a:p>
          <a:r>
            <a:rPr lang="en-US" sz="1600" dirty="0" smtClean="0">
              <a:latin typeface="Garamond" panose="02020404030301010803" pitchFamily="18" charset="0"/>
            </a:rPr>
            <a:t>Socio-Economic Impacts</a:t>
          </a:r>
          <a:endParaRPr lang="en-US" sz="1600" dirty="0">
            <a:latin typeface="Garamond" panose="02020404030301010803" pitchFamily="18" charset="0"/>
          </a:endParaRPr>
        </a:p>
      </dgm:t>
    </dgm:pt>
    <dgm:pt modelId="{DD0266A4-4258-4C25-A878-73691D2423AD}" type="parTrans" cxnId="{BB1884D9-B885-4DEF-8B20-9768A825D885}">
      <dgm:prSet/>
      <dgm:spPr/>
      <dgm:t>
        <a:bodyPr/>
        <a:lstStyle/>
        <a:p>
          <a:endParaRPr lang="en-US" sz="2400">
            <a:latin typeface="Garamond" panose="02020404030301010803" pitchFamily="18" charset="0"/>
          </a:endParaRPr>
        </a:p>
      </dgm:t>
    </dgm:pt>
    <dgm:pt modelId="{A4FCF2E9-7787-4C04-B736-26F9DBC3F4C9}" type="sibTrans" cxnId="{BB1884D9-B885-4DEF-8B20-9768A825D885}">
      <dgm:prSet custT="1"/>
      <dgm:spPr/>
      <dgm:t>
        <a:bodyPr/>
        <a:lstStyle/>
        <a:p>
          <a:r>
            <a:rPr lang="en-US" sz="1800" dirty="0" smtClean="0">
              <a:latin typeface="Garamond" panose="02020404030301010803" pitchFamily="18" charset="0"/>
            </a:rPr>
            <a:t>Economic Assessment</a:t>
          </a:r>
          <a:endParaRPr lang="en-US" sz="1800" dirty="0">
            <a:latin typeface="Garamond" panose="02020404030301010803" pitchFamily="18" charset="0"/>
          </a:endParaRPr>
        </a:p>
      </dgm:t>
    </dgm:pt>
    <dgm:pt modelId="{542638B2-302F-4A7B-AE00-56BDF24593D2}" type="pres">
      <dgm:prSet presAssocID="{5203215C-25EC-4BA4-A2EF-D741970A297A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CE84356-9597-472C-A61D-9A6A81F3D0DE}" type="pres">
      <dgm:prSet presAssocID="{89816D13-86CD-4E98-A872-20A6767099B2}" presName="composite" presStyleCnt="0"/>
      <dgm:spPr/>
    </dgm:pt>
    <dgm:pt modelId="{E8687D53-3EDA-4CF3-BA01-89D88C7610B6}" type="pres">
      <dgm:prSet presAssocID="{89816D13-86CD-4E98-A872-20A6767099B2}" presName="Parent1" presStyleLbl="node1" presStyleIdx="0" presStyleCnt="6" custScaleX="172332" custScaleY="113306" custLinFactNeighborX="-15371" custLinFactNeighborY="333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2B1B33-9996-4081-B214-FA14A57AE33D}" type="pres">
      <dgm:prSet presAssocID="{89816D13-86CD-4E98-A872-20A6767099B2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2E08E9-C114-4BB3-AAA1-9E2ABC2939EE}" type="pres">
      <dgm:prSet presAssocID="{89816D13-86CD-4E98-A872-20A6767099B2}" presName="BalanceSpacing" presStyleCnt="0"/>
      <dgm:spPr/>
    </dgm:pt>
    <dgm:pt modelId="{F52BF412-FB92-463C-BA21-6DC0FC1BA62E}" type="pres">
      <dgm:prSet presAssocID="{89816D13-86CD-4E98-A872-20A6767099B2}" presName="BalanceSpacing1" presStyleCnt="0"/>
      <dgm:spPr/>
    </dgm:pt>
    <dgm:pt modelId="{218A997B-A52B-49B6-8ABC-F4C0AF02B63E}" type="pres">
      <dgm:prSet presAssocID="{B1BCED5C-CF61-4BE7-ACA3-107D150EFFDF}" presName="Accent1Text" presStyleLbl="node1" presStyleIdx="1" presStyleCnt="6" custScaleX="172332" custScaleY="113306" custLinFactNeighborX="-88379" custLinFactNeighborY="4447"/>
      <dgm:spPr/>
      <dgm:t>
        <a:bodyPr/>
        <a:lstStyle/>
        <a:p>
          <a:endParaRPr lang="en-US"/>
        </a:p>
      </dgm:t>
    </dgm:pt>
    <dgm:pt modelId="{6FA46D61-31AF-4CF7-91D1-25B3AEFCEB4A}" type="pres">
      <dgm:prSet presAssocID="{B1BCED5C-CF61-4BE7-ACA3-107D150EFFDF}" presName="spaceBetweenRectangles" presStyleCnt="0"/>
      <dgm:spPr/>
    </dgm:pt>
    <dgm:pt modelId="{721E576D-03C1-47D0-9603-D45558E40DE9}" type="pres">
      <dgm:prSet presAssocID="{7201A717-14B9-4275-BED0-EA722932516C}" presName="composite" presStyleCnt="0"/>
      <dgm:spPr/>
    </dgm:pt>
    <dgm:pt modelId="{0663AC14-8A31-454B-BE88-FB32206BDCC6}" type="pres">
      <dgm:prSet presAssocID="{7201A717-14B9-4275-BED0-EA722932516C}" presName="Parent1" presStyleLbl="node1" presStyleIdx="2" presStyleCnt="6" custScaleX="172332" custScaleY="113306" custLinFactNeighborX="-49953" custLinFactNeighborY="-445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D3061F-6EBC-454C-99C8-0C7649CD4150}" type="pres">
      <dgm:prSet presAssocID="{7201A717-14B9-4275-BED0-EA722932516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6EB805-EFD7-4612-BE11-A6228034388C}" type="pres">
      <dgm:prSet presAssocID="{7201A717-14B9-4275-BED0-EA722932516C}" presName="BalanceSpacing" presStyleCnt="0"/>
      <dgm:spPr/>
    </dgm:pt>
    <dgm:pt modelId="{AC75CC35-F47E-4F90-A4D4-9A110DD04EB4}" type="pres">
      <dgm:prSet presAssocID="{7201A717-14B9-4275-BED0-EA722932516C}" presName="BalanceSpacing1" presStyleCnt="0"/>
      <dgm:spPr/>
    </dgm:pt>
    <dgm:pt modelId="{015ADF56-1CC7-47A6-8CA4-3C2B481AB259}" type="pres">
      <dgm:prSet presAssocID="{9A1BB450-25C9-4472-BC34-AD92F7DF02A2}" presName="Accent1Text" presStyleLbl="node1" presStyleIdx="3" presStyleCnt="6" custScaleX="172332" custScaleY="113306" custLinFactNeighborX="23055" custLinFactNeighborY="-4457"/>
      <dgm:spPr/>
      <dgm:t>
        <a:bodyPr/>
        <a:lstStyle/>
        <a:p>
          <a:endParaRPr lang="en-US"/>
        </a:p>
      </dgm:t>
    </dgm:pt>
    <dgm:pt modelId="{821C4F07-65DD-4563-BA38-87796DCF474D}" type="pres">
      <dgm:prSet presAssocID="{9A1BB450-25C9-4472-BC34-AD92F7DF02A2}" presName="spaceBetweenRectangles" presStyleCnt="0"/>
      <dgm:spPr/>
    </dgm:pt>
    <dgm:pt modelId="{E00D3EB7-93EB-45BE-B179-C0F532E5C78D}" type="pres">
      <dgm:prSet presAssocID="{825C4833-28DF-4822-82D9-44536853DC72}" presName="composite" presStyleCnt="0"/>
      <dgm:spPr/>
    </dgm:pt>
    <dgm:pt modelId="{D541EC38-426C-49EE-8BE4-D93010C83469}" type="pres">
      <dgm:prSet presAssocID="{825C4833-28DF-4822-82D9-44536853DC72}" presName="Parent1" presStyleLbl="node1" presStyleIdx="4" presStyleCnt="6" custScaleX="172332" custScaleY="113306" custLinFactNeighborX="-14090" custLinFactNeighborY="-1281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7E390-69CA-46A7-BDD2-A2DAE8879F85}" type="pres">
      <dgm:prSet presAssocID="{825C4833-28DF-4822-82D9-44536853DC72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7679AE-C615-4827-BB81-C4139695900C}" type="pres">
      <dgm:prSet presAssocID="{825C4833-28DF-4822-82D9-44536853DC72}" presName="BalanceSpacing" presStyleCnt="0"/>
      <dgm:spPr/>
    </dgm:pt>
    <dgm:pt modelId="{C9880425-87F0-4397-ADD6-A7173F5C5605}" type="pres">
      <dgm:prSet presAssocID="{825C4833-28DF-4822-82D9-44536853DC72}" presName="BalanceSpacing1" presStyleCnt="0"/>
      <dgm:spPr/>
    </dgm:pt>
    <dgm:pt modelId="{AF67A57C-908F-42FF-9E03-671B2789BF15}" type="pres">
      <dgm:prSet presAssocID="{A4FCF2E9-7787-4C04-B736-26F9DBC3F4C9}" presName="Accent1Text" presStyleLbl="node1" presStyleIdx="5" presStyleCnt="6" custScaleX="172332" custScaleY="113306" custLinFactNeighborX="-87098" custLinFactNeighborY="-13536"/>
      <dgm:spPr/>
      <dgm:t>
        <a:bodyPr/>
        <a:lstStyle/>
        <a:p>
          <a:endParaRPr lang="en-US"/>
        </a:p>
      </dgm:t>
    </dgm:pt>
  </dgm:ptLst>
  <dgm:cxnLst>
    <dgm:cxn modelId="{D2392BA8-1632-4AAA-B241-E85022A5C109}" type="presOf" srcId="{89816D13-86CD-4E98-A872-20A6767099B2}" destId="{E8687D53-3EDA-4CF3-BA01-89D88C7610B6}" srcOrd="0" destOrd="0" presId="urn:microsoft.com/office/officeart/2008/layout/AlternatingHexagons"/>
    <dgm:cxn modelId="{8367241B-CFE2-4974-B48E-33E4A28E2553}" type="presOf" srcId="{9A1BB450-25C9-4472-BC34-AD92F7DF02A2}" destId="{015ADF56-1CC7-47A6-8CA4-3C2B481AB259}" srcOrd="0" destOrd="0" presId="urn:microsoft.com/office/officeart/2008/layout/AlternatingHexagons"/>
    <dgm:cxn modelId="{7BC5CF3D-90BD-4AC2-903E-3E7CFDE90D5C}" srcId="{5203215C-25EC-4BA4-A2EF-D741970A297A}" destId="{7201A717-14B9-4275-BED0-EA722932516C}" srcOrd="1" destOrd="0" parTransId="{D1FFB5B6-0299-4790-91E0-4AEC7C7D540E}" sibTransId="{9A1BB450-25C9-4472-BC34-AD92F7DF02A2}"/>
    <dgm:cxn modelId="{DF565219-63B0-486B-99A3-8F26ADCFC707}" type="presOf" srcId="{5203215C-25EC-4BA4-A2EF-D741970A297A}" destId="{542638B2-302F-4A7B-AE00-56BDF24593D2}" srcOrd="0" destOrd="0" presId="urn:microsoft.com/office/officeart/2008/layout/AlternatingHexagons"/>
    <dgm:cxn modelId="{BB1884D9-B885-4DEF-8B20-9768A825D885}" srcId="{5203215C-25EC-4BA4-A2EF-D741970A297A}" destId="{825C4833-28DF-4822-82D9-44536853DC72}" srcOrd="2" destOrd="0" parTransId="{DD0266A4-4258-4C25-A878-73691D2423AD}" sibTransId="{A4FCF2E9-7787-4C04-B736-26F9DBC3F4C9}"/>
    <dgm:cxn modelId="{07AD857D-44AD-4E96-806D-A809962612A2}" type="presOf" srcId="{A4FCF2E9-7787-4C04-B736-26F9DBC3F4C9}" destId="{AF67A57C-908F-42FF-9E03-671B2789BF15}" srcOrd="0" destOrd="0" presId="urn:microsoft.com/office/officeart/2008/layout/AlternatingHexagons"/>
    <dgm:cxn modelId="{D4999299-5478-4482-86D8-1A02B356D092}" type="presOf" srcId="{7201A717-14B9-4275-BED0-EA722932516C}" destId="{0663AC14-8A31-454B-BE88-FB32206BDCC6}" srcOrd="0" destOrd="0" presId="urn:microsoft.com/office/officeart/2008/layout/AlternatingHexagons"/>
    <dgm:cxn modelId="{EE61EF7F-83C9-462D-9F61-2AB028206121}" srcId="{5203215C-25EC-4BA4-A2EF-D741970A297A}" destId="{89816D13-86CD-4E98-A872-20A6767099B2}" srcOrd="0" destOrd="0" parTransId="{16FB2846-D74C-47EE-B301-78ADEC3F2F9F}" sibTransId="{B1BCED5C-CF61-4BE7-ACA3-107D150EFFDF}"/>
    <dgm:cxn modelId="{630B33F0-AA03-4A96-A93F-CE219627FCF7}" type="presOf" srcId="{825C4833-28DF-4822-82D9-44536853DC72}" destId="{D541EC38-426C-49EE-8BE4-D93010C83469}" srcOrd="0" destOrd="0" presId="urn:microsoft.com/office/officeart/2008/layout/AlternatingHexagons"/>
    <dgm:cxn modelId="{2152DC49-F435-47B9-B891-0624E6EF24AD}" type="presOf" srcId="{B1BCED5C-CF61-4BE7-ACA3-107D150EFFDF}" destId="{218A997B-A52B-49B6-8ABC-F4C0AF02B63E}" srcOrd="0" destOrd="0" presId="urn:microsoft.com/office/officeart/2008/layout/AlternatingHexagons"/>
    <dgm:cxn modelId="{665BCE97-CD28-46BC-BE75-B6A7AA397BD6}" type="presParOf" srcId="{542638B2-302F-4A7B-AE00-56BDF24593D2}" destId="{FCE84356-9597-472C-A61D-9A6A81F3D0DE}" srcOrd="0" destOrd="0" presId="urn:microsoft.com/office/officeart/2008/layout/AlternatingHexagons"/>
    <dgm:cxn modelId="{32CC00E7-645A-48D2-8C41-626D1BEBE5F1}" type="presParOf" srcId="{FCE84356-9597-472C-A61D-9A6A81F3D0DE}" destId="{E8687D53-3EDA-4CF3-BA01-89D88C7610B6}" srcOrd="0" destOrd="0" presId="urn:microsoft.com/office/officeart/2008/layout/AlternatingHexagons"/>
    <dgm:cxn modelId="{65C16652-D7CD-4C5E-90B8-16EA1FBDB9C0}" type="presParOf" srcId="{FCE84356-9597-472C-A61D-9A6A81F3D0DE}" destId="{232B1B33-9996-4081-B214-FA14A57AE33D}" srcOrd="1" destOrd="0" presId="urn:microsoft.com/office/officeart/2008/layout/AlternatingHexagons"/>
    <dgm:cxn modelId="{F28F9C98-B902-4BD9-B3F8-A527F73DE308}" type="presParOf" srcId="{FCE84356-9597-472C-A61D-9A6A81F3D0DE}" destId="{FE2E08E9-C114-4BB3-AAA1-9E2ABC2939EE}" srcOrd="2" destOrd="0" presId="urn:microsoft.com/office/officeart/2008/layout/AlternatingHexagons"/>
    <dgm:cxn modelId="{9BE32275-42EF-45C6-97D7-8723320B5749}" type="presParOf" srcId="{FCE84356-9597-472C-A61D-9A6A81F3D0DE}" destId="{F52BF412-FB92-463C-BA21-6DC0FC1BA62E}" srcOrd="3" destOrd="0" presId="urn:microsoft.com/office/officeart/2008/layout/AlternatingHexagons"/>
    <dgm:cxn modelId="{E0619D32-F356-48D7-9A03-906F7B473F17}" type="presParOf" srcId="{FCE84356-9597-472C-A61D-9A6A81F3D0DE}" destId="{218A997B-A52B-49B6-8ABC-F4C0AF02B63E}" srcOrd="4" destOrd="0" presId="urn:microsoft.com/office/officeart/2008/layout/AlternatingHexagons"/>
    <dgm:cxn modelId="{A4BC1394-3140-4A58-A4BF-F5DF06496249}" type="presParOf" srcId="{542638B2-302F-4A7B-AE00-56BDF24593D2}" destId="{6FA46D61-31AF-4CF7-91D1-25B3AEFCEB4A}" srcOrd="1" destOrd="0" presId="urn:microsoft.com/office/officeart/2008/layout/AlternatingHexagons"/>
    <dgm:cxn modelId="{7A8FC6C6-B4AB-4765-A7EE-28E5CDA67840}" type="presParOf" srcId="{542638B2-302F-4A7B-AE00-56BDF24593D2}" destId="{721E576D-03C1-47D0-9603-D45558E40DE9}" srcOrd="2" destOrd="0" presId="urn:microsoft.com/office/officeart/2008/layout/AlternatingHexagons"/>
    <dgm:cxn modelId="{83B900E1-1B03-45F7-B7E3-67C9FBBA845E}" type="presParOf" srcId="{721E576D-03C1-47D0-9603-D45558E40DE9}" destId="{0663AC14-8A31-454B-BE88-FB32206BDCC6}" srcOrd="0" destOrd="0" presId="urn:microsoft.com/office/officeart/2008/layout/AlternatingHexagons"/>
    <dgm:cxn modelId="{B44AB790-6F19-443D-9DE8-D2378CEEAFF0}" type="presParOf" srcId="{721E576D-03C1-47D0-9603-D45558E40DE9}" destId="{ADD3061F-6EBC-454C-99C8-0C7649CD4150}" srcOrd="1" destOrd="0" presId="urn:microsoft.com/office/officeart/2008/layout/AlternatingHexagons"/>
    <dgm:cxn modelId="{779AD735-33B7-4795-B5F6-86683202B7AC}" type="presParOf" srcId="{721E576D-03C1-47D0-9603-D45558E40DE9}" destId="{0C6EB805-EFD7-4612-BE11-A6228034388C}" srcOrd="2" destOrd="0" presId="urn:microsoft.com/office/officeart/2008/layout/AlternatingHexagons"/>
    <dgm:cxn modelId="{C34D8FB3-B82E-4FFF-95CF-FC6FCB36197A}" type="presParOf" srcId="{721E576D-03C1-47D0-9603-D45558E40DE9}" destId="{AC75CC35-F47E-4F90-A4D4-9A110DD04EB4}" srcOrd="3" destOrd="0" presId="urn:microsoft.com/office/officeart/2008/layout/AlternatingHexagons"/>
    <dgm:cxn modelId="{26E15204-8935-4C33-AA4D-D52648322B30}" type="presParOf" srcId="{721E576D-03C1-47D0-9603-D45558E40DE9}" destId="{015ADF56-1CC7-47A6-8CA4-3C2B481AB259}" srcOrd="4" destOrd="0" presId="urn:microsoft.com/office/officeart/2008/layout/AlternatingHexagons"/>
    <dgm:cxn modelId="{604FC871-E937-48D5-B4CD-729CC604AEE9}" type="presParOf" srcId="{542638B2-302F-4A7B-AE00-56BDF24593D2}" destId="{821C4F07-65DD-4563-BA38-87796DCF474D}" srcOrd="3" destOrd="0" presId="urn:microsoft.com/office/officeart/2008/layout/AlternatingHexagons"/>
    <dgm:cxn modelId="{705052BF-98B1-440B-97F5-69420A23CB65}" type="presParOf" srcId="{542638B2-302F-4A7B-AE00-56BDF24593D2}" destId="{E00D3EB7-93EB-45BE-B179-C0F532E5C78D}" srcOrd="4" destOrd="0" presId="urn:microsoft.com/office/officeart/2008/layout/AlternatingHexagons"/>
    <dgm:cxn modelId="{9B0CA2BE-7289-4421-87F9-AF8DD40404B9}" type="presParOf" srcId="{E00D3EB7-93EB-45BE-B179-C0F532E5C78D}" destId="{D541EC38-426C-49EE-8BE4-D93010C83469}" srcOrd="0" destOrd="0" presId="urn:microsoft.com/office/officeart/2008/layout/AlternatingHexagons"/>
    <dgm:cxn modelId="{B937D4E4-AD41-44CB-8F26-A0DE0C43E8C4}" type="presParOf" srcId="{E00D3EB7-93EB-45BE-B179-C0F532E5C78D}" destId="{8E07E390-69CA-46A7-BDD2-A2DAE8879F85}" srcOrd="1" destOrd="0" presId="urn:microsoft.com/office/officeart/2008/layout/AlternatingHexagons"/>
    <dgm:cxn modelId="{D127745A-BDDF-4BC6-B0CD-149949EE1549}" type="presParOf" srcId="{E00D3EB7-93EB-45BE-B179-C0F532E5C78D}" destId="{097679AE-C615-4827-BB81-C4139695900C}" srcOrd="2" destOrd="0" presId="urn:microsoft.com/office/officeart/2008/layout/AlternatingHexagons"/>
    <dgm:cxn modelId="{07FBF3CE-DF8F-4B6E-A6E1-50D5C3F55C96}" type="presParOf" srcId="{E00D3EB7-93EB-45BE-B179-C0F532E5C78D}" destId="{C9880425-87F0-4397-ADD6-A7173F5C5605}" srcOrd="3" destOrd="0" presId="urn:microsoft.com/office/officeart/2008/layout/AlternatingHexagons"/>
    <dgm:cxn modelId="{FDBD9BA3-47D7-4991-9FB6-CBD560282072}" type="presParOf" srcId="{E00D3EB7-93EB-45BE-B179-C0F532E5C78D}" destId="{AF67A57C-908F-42FF-9E03-671B2789BF1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09F2740-9D92-4AD4-94AC-BA37F7D8D93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F72BDA1-B9FC-4AB2-9635-A05F3F448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966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8C93E45-E181-4E1E-9135-216C0FE4624B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9183FA7-C6CC-47D5-BD00-C67D69176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904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83FA7-C6CC-47D5-BD00-C67D691764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584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83FA7-C6CC-47D5-BD00-C67D691764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56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9/9/2015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A251096-9DB7-D141-AEB5-68AF8E2E6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59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9/9/2015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814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9/9/2015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A251096-9DB7-D141-AEB5-68AF8E2E6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63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510610"/>
            <a:ext cx="581192" cy="365125"/>
          </a:xfrm>
        </p:spPr>
        <p:txBody>
          <a:bodyPr/>
          <a:lstStyle/>
          <a:p>
            <a:fld id="{FA251096-9DB7-D141-AEB5-68AF8E2E67FA}" type="slidenum">
              <a:rPr lang="en-US" smtClean="0"/>
              <a:pPr/>
              <a:t>‹#›</a:t>
            </a:fld>
            <a:r>
              <a:rPr lang="en-US" dirty="0" smtClean="0"/>
              <a:t>/33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499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9/9/2015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A251096-9DB7-D141-AEB5-68AF8E2E6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9/9/2015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98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9/9/2015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433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9/9/2015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686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9/9/2015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22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9/9/2015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A251096-9DB7-D141-AEB5-68AF8E2E6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04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9/9/2015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97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FA251096-9DB7-D141-AEB5-68AF8E2E67FA}" type="slidenum">
              <a:rPr lang="en-US" smtClean="0"/>
              <a:pPr/>
              <a:t>‹#›</a:t>
            </a:fld>
            <a:r>
              <a:rPr lang="en-US" dirty="0" smtClean="0"/>
              <a:t>/33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8333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Garamond" panose="02020404030301010803" pitchFamily="18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Garamond" panose="02020404030301010803" pitchFamily="18" charset="0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Garamond" panose="02020404030301010803" pitchFamily="18" charset="0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Garamond" panose="02020404030301010803" pitchFamily="18" charset="0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Garamond" panose="02020404030301010803" pitchFamily="18" charset="0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Garamond" panose="02020404030301010803" pitchFamily="18" charset="0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105" y="1089615"/>
            <a:ext cx="7928211" cy="1479974"/>
          </a:xfrm>
          <a:ln>
            <a:noFill/>
          </a:ln>
        </p:spPr>
        <p:txBody>
          <a:bodyPr>
            <a:normAutofit fontScale="90000"/>
          </a:bodyPr>
          <a:lstStyle/>
          <a:p>
            <a:pPr algn="r">
              <a:tabLst>
                <a:tab pos="85725" algn="l"/>
              </a:tabLst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Socio-economic impact of the implementation of renewable energies in </a:t>
            </a:r>
            <a:r>
              <a:rPr lang="en-US" sz="3600" b="1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lebanon</a:t>
            </a:r>
            <a:endParaRPr lang="en-US" sz="2000"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2211" y="3495258"/>
            <a:ext cx="3837473" cy="1124868"/>
          </a:xfrm>
        </p:spPr>
        <p:txBody>
          <a:bodyPr>
            <a:normAutofit fontScale="92500"/>
          </a:bodyPr>
          <a:lstStyle/>
          <a:p>
            <a:pPr algn="r"/>
            <a:r>
              <a:rPr lang="en-US" sz="1700" b="1" dirty="0" smtClean="0">
                <a:solidFill>
                  <a:schemeClr val="bg1"/>
                </a:solidFill>
                <a:latin typeface="Arial"/>
                <a:cs typeface="Arial"/>
              </a:rPr>
              <a:t>By Joseph Al Assad</a:t>
            </a:r>
          </a:p>
          <a:p>
            <a:pPr algn="r"/>
            <a:r>
              <a:rPr lang="en-US" sz="1700" dirty="0" smtClean="0">
                <a:solidFill>
                  <a:schemeClr val="bg1"/>
                </a:solidFill>
                <a:latin typeface="Arial"/>
                <a:cs typeface="Arial"/>
              </a:rPr>
              <a:t>Advisor</a:t>
            </a:r>
          </a:p>
          <a:p>
            <a:pPr algn="r"/>
            <a:r>
              <a:rPr lang="en-US" sz="1700" dirty="0" smtClean="0">
                <a:solidFill>
                  <a:schemeClr val="bg1"/>
                </a:solidFill>
                <a:latin typeface="Arial"/>
                <a:cs typeface="Arial"/>
              </a:rPr>
              <a:t>Ministry of Energy and Water</a:t>
            </a:r>
            <a:endParaRPr lang="en-US" sz="17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926080" y="5416075"/>
            <a:ext cx="5563604" cy="1081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November 17, 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Financial Instruments For Distributed Solar Energy Technologies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Crown Plaza Hotel, Lebanon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3314" name="Picture 2" descr="http://www.energyandwater.gov.lb/AdminPages/image/DownloadImage.asp?Image_ID=9&amp;lang=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5" y="3316086"/>
            <a:ext cx="924486" cy="9244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" name="Picture 2" descr="Image result for lce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331" y="3316024"/>
            <a:ext cx="1066212" cy="9245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" name="Picture 6" descr="Image result for banque du liban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5" y="4379348"/>
            <a:ext cx="2517438" cy="8326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12" name="Group 19"/>
          <p:cNvGrpSpPr>
            <a:grpSpLocks/>
          </p:cNvGrpSpPr>
          <p:nvPr/>
        </p:nvGrpSpPr>
        <p:grpSpPr bwMode="auto">
          <a:xfrm>
            <a:off x="688105" y="5497846"/>
            <a:ext cx="2517438" cy="677871"/>
            <a:chOff x="7148945" y="4524514"/>
            <a:chExt cx="1318161" cy="457985"/>
          </a:xfrm>
        </p:grpSpPr>
        <p:sp>
          <p:nvSpPr>
            <p:cNvPr id="13" name="Rectangle 12"/>
            <p:cNvSpPr/>
            <p:nvPr userDrawn="1"/>
          </p:nvSpPr>
          <p:spPr>
            <a:xfrm>
              <a:off x="7148945" y="4524514"/>
              <a:ext cx="1318161" cy="4579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4" name="Picture 2" descr="         » Home Page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5171" y="4568073"/>
              <a:ext cx="1285707" cy="40178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5932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NEEREA and </a:t>
            </a:r>
            <a:r>
              <a:rPr lang="en-US" dirty="0" err="1" smtClean="0"/>
              <a:t>pv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226 projects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Around 9.8 </a:t>
            </a:r>
            <a:r>
              <a:rPr lang="en-US" sz="2400" dirty="0" err="1" smtClean="0"/>
              <a:t>MWp</a:t>
            </a: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14.7 Million </a:t>
            </a:r>
            <a:r>
              <a:rPr lang="en-US" sz="2400" dirty="0" smtClean="0"/>
              <a:t>USD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Around 15 GWh production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1.5 Million </a:t>
            </a:r>
            <a:r>
              <a:rPr lang="en-US" sz="2400" dirty="0" smtClean="0"/>
              <a:t>USD/</a:t>
            </a:r>
            <a:r>
              <a:rPr lang="en-US" sz="2400" dirty="0" err="1" smtClean="0"/>
              <a:t>MWp</a:t>
            </a: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0.98 USD/kWh (including backup in most cases)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10</a:t>
            </a:fld>
            <a:r>
              <a:rPr lang="en-US" smtClean="0"/>
              <a:t>/33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29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Questionnaire covering year of establishment, administrative and technical </a:t>
            </a:r>
            <a:r>
              <a:rPr lang="en-US" sz="2400" dirty="0" smtClean="0"/>
              <a:t>jobs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Out of the 74 companies, 52 replied, out of which 50 working on PV </a:t>
            </a:r>
            <a:r>
              <a:rPr lang="en-US" sz="2400" dirty="0"/>
              <a:t>p</a:t>
            </a:r>
            <a:r>
              <a:rPr lang="en-US" sz="2400" dirty="0" smtClean="0"/>
              <a:t>rojects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11</a:t>
            </a:fld>
            <a:r>
              <a:rPr lang="en-US" smtClean="0"/>
              <a:t>/33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818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LCEC and </a:t>
            </a:r>
            <a:r>
              <a:rPr lang="en-US" dirty="0" err="1" smtClean="0"/>
              <a:t>neerea</a:t>
            </a:r>
            <a:r>
              <a:rPr lang="en-US" dirty="0" smtClean="0"/>
              <a:t> on the market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12</a:t>
            </a:fld>
            <a:r>
              <a:rPr lang="en-US" smtClean="0"/>
              <a:t>/33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424547"/>
              </p:ext>
            </p:extLst>
          </p:nvPr>
        </p:nvGraphicFramePr>
        <p:xfrm>
          <a:off x="581192" y="2162062"/>
          <a:ext cx="7541453" cy="4348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6308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 of created jobs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13</a:t>
            </a:fld>
            <a:r>
              <a:rPr lang="en-US" smtClean="0"/>
              <a:t>/33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4173133"/>
              </p:ext>
            </p:extLst>
          </p:nvPr>
        </p:nvGraphicFramePr>
        <p:xfrm>
          <a:off x="1509660" y="2067951"/>
          <a:ext cx="6276808" cy="4297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06290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654 job </a:t>
            </a:r>
            <a:r>
              <a:rPr lang="en-US" sz="2400" dirty="0" smtClean="0"/>
              <a:t>opportunities created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67 opportunities per MW of installations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47 </a:t>
            </a:r>
            <a:r>
              <a:rPr lang="en-US" sz="2400" dirty="0"/>
              <a:t>technical opportunities per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20 administrative </a:t>
            </a:r>
            <a:r>
              <a:rPr lang="en-US" sz="2400" dirty="0"/>
              <a:t>opportunities per </a:t>
            </a:r>
            <a:r>
              <a:rPr lang="en-US" sz="2400" dirty="0" smtClean="0"/>
              <a:t>MW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14</a:t>
            </a:fld>
            <a:r>
              <a:rPr lang="en-US" smtClean="0"/>
              <a:t>/33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218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Target for PV installations in NREAP for 2020 is 200-300 MW of installations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Considering that technical opportunities will have a linear expansion for new installations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15</a:t>
            </a:fld>
            <a:r>
              <a:rPr lang="en-US" smtClean="0"/>
              <a:t>/33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009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Projection…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 8,930 to 13,630 technical opportunities to be created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285 to 435 Million USD market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16</a:t>
            </a:fld>
            <a:r>
              <a:rPr lang="en-US" smtClean="0"/>
              <a:t>/33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627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THANK YOU</a:t>
            </a:r>
            <a:endParaRPr lang="en-US" sz="5400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cap="none" dirty="0" smtClean="0"/>
              <a:t>josephalassad@gmail.com</a:t>
            </a:r>
            <a:endParaRPr lang="en-US" sz="2000" cap="none" dirty="0"/>
          </a:p>
        </p:txBody>
      </p:sp>
      <p:pic>
        <p:nvPicPr>
          <p:cNvPr id="10" name="Picture 2" descr="http://www.energyandwater.gov.lb/AdminPages/image/DownloadImage.asp?Image_ID=9&amp;lang=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5" y="4872641"/>
            <a:ext cx="1265036" cy="12650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85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15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Palatino" panose="02040602050305020304" pitchFamily="18" charset="0"/>
              </a:rPr>
              <a:t>NEEAP 2011-2015</a:t>
            </a:r>
            <a:endParaRPr lang="en-US" dirty="0">
              <a:latin typeface="Palatino" panose="02040602050305020304" pitchFamily="18" charset="0"/>
            </a:endParaRPr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303662" y="1834975"/>
            <a:ext cx="8536676" cy="2687172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The first NEEAP for Lebanon was adopted by the Council of Ministers of Lebanon on 10 November 2011 (Decision N</a:t>
            </a:r>
            <a:r>
              <a:rPr lang="en-US" sz="2800" baseline="30000" dirty="0"/>
              <a:t>o</a:t>
            </a:r>
            <a:r>
              <a:rPr lang="en-US" sz="2800" dirty="0"/>
              <a:t> 26</a:t>
            </a:r>
            <a:r>
              <a:rPr lang="en-US" sz="2800" dirty="0" smtClean="0"/>
              <a:t>)</a:t>
            </a:r>
          </a:p>
          <a:p>
            <a:pPr algn="just"/>
            <a:r>
              <a:rPr lang="en-US" sz="2800" dirty="0"/>
              <a:t>It includes </a:t>
            </a:r>
            <a:r>
              <a:rPr lang="en-US" sz="2800" dirty="0" smtClean="0"/>
              <a:t>14 initiatives </a:t>
            </a:r>
            <a:r>
              <a:rPr lang="en-US" sz="2800" dirty="0"/>
              <a:t>that tackle energy efficiency and renewable energy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149136"/>
            <a:ext cx="17621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03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372224" y="1855059"/>
            <a:ext cx="2759528" cy="4590130"/>
            <a:chOff x="6724650" y="914399"/>
            <a:chExt cx="2971800" cy="3533775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 bwMode="auto">
            <a:xfrm>
              <a:off x="6724650" y="914399"/>
              <a:ext cx="2971800" cy="3533775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baseline="0">
                  <a:solidFill>
                    <a:schemeClr val="bg1"/>
                  </a:solidFill>
                  <a:latin typeface="Palatino Linotype" pitchFamily="18" charset="0"/>
                </a:defRPr>
              </a:lvl1pPr>
            </a:lstStyle>
            <a:p>
              <a:pPr lvl="1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Adoption of Energy Conservation Law and Institutionalization of the LCEC</a:t>
              </a:r>
            </a:p>
            <a:p>
              <a:pPr lvl="1"/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lvl="1"/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lvl="1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Building Code for Lebanon</a:t>
              </a:r>
            </a:p>
            <a:p>
              <a:pPr lvl="1"/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lvl="1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Financing Mechanisms and Incentives</a:t>
              </a:r>
            </a:p>
            <a:p>
              <a:pPr lvl="1"/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lvl="1"/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lvl="1"/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lvl="1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Awareness and Capacity Building</a:t>
              </a:r>
            </a:p>
          </p:txBody>
        </p:sp>
        <p:sp>
          <p:nvSpPr>
            <p:cNvPr id="17" name="TextBox 23"/>
            <p:cNvSpPr txBox="1"/>
            <p:nvPr/>
          </p:nvSpPr>
          <p:spPr>
            <a:xfrm>
              <a:off x="6828807" y="1029275"/>
              <a:ext cx="338554" cy="284335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baseline="0">
                  <a:solidFill>
                    <a:schemeClr val="bg1"/>
                  </a:solidFill>
                  <a:latin typeface="Palatino Linotype" pitchFamily="18" charset="0"/>
                </a:defRPr>
              </a:lvl1pPr>
            </a:lstStyle>
            <a:p>
              <a:r>
                <a:rPr lang="en-US"/>
                <a:t>2</a:t>
              </a:r>
            </a:p>
          </p:txBody>
        </p:sp>
        <p:sp>
          <p:nvSpPr>
            <p:cNvPr id="18" name="TextBox 24"/>
            <p:cNvSpPr txBox="1"/>
            <p:nvPr/>
          </p:nvSpPr>
          <p:spPr>
            <a:xfrm>
              <a:off x="6751863" y="2232963"/>
              <a:ext cx="492443" cy="284335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baseline="0">
                  <a:solidFill>
                    <a:schemeClr val="bg1"/>
                  </a:solidFill>
                  <a:latin typeface="Palatino Linotype" pitchFamily="18" charset="0"/>
                </a:defRPr>
              </a:lvl1pPr>
            </a:lstStyle>
            <a:p>
              <a:r>
                <a:rPr lang="en-US" dirty="0"/>
                <a:t>10</a:t>
              </a:r>
            </a:p>
          </p:txBody>
        </p:sp>
        <p:sp>
          <p:nvSpPr>
            <p:cNvPr id="19" name="TextBox 25"/>
            <p:cNvSpPr txBox="1"/>
            <p:nvPr/>
          </p:nvSpPr>
          <p:spPr>
            <a:xfrm>
              <a:off x="6751863" y="2892830"/>
              <a:ext cx="492443" cy="284335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baseline="0">
                  <a:solidFill>
                    <a:schemeClr val="bg1"/>
                  </a:solidFill>
                  <a:latin typeface="Palatino Linotype" pitchFamily="18" charset="0"/>
                </a:defRPr>
              </a:lvl1pPr>
            </a:lstStyle>
            <a:p>
              <a:r>
                <a:rPr lang="en-US"/>
                <a:t>11</a:t>
              </a:r>
            </a:p>
          </p:txBody>
        </p:sp>
        <p:sp>
          <p:nvSpPr>
            <p:cNvPr id="20" name="TextBox 26"/>
            <p:cNvSpPr txBox="1"/>
            <p:nvPr/>
          </p:nvSpPr>
          <p:spPr>
            <a:xfrm>
              <a:off x="6758515" y="3898618"/>
              <a:ext cx="492443" cy="284335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baseline="0">
                  <a:solidFill>
                    <a:schemeClr val="bg1"/>
                  </a:solidFill>
                  <a:latin typeface="Palatino Linotype" pitchFamily="18" charset="0"/>
                </a:defRPr>
              </a:lvl1pPr>
            </a:lstStyle>
            <a:p>
              <a:r>
                <a:rPr lang="en-US" dirty="0"/>
                <a:t>12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19049"/>
            <a:ext cx="8229600" cy="636975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Palatino" panose="02040602050305020304" pitchFamily="18" charset="0"/>
              </a:rPr>
              <a:t>NEEAP Initiatives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Palatino" panose="02040602050305020304" pitchFamily="18" charset="0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79877" y="1316453"/>
            <a:ext cx="2822525" cy="3693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aseline="0" dirty="0">
                <a:solidFill>
                  <a:schemeClr val="bg1"/>
                </a:solidFill>
                <a:latin typeface="Palatino Linotype" pitchFamily="18" charset="0"/>
              </a:rPr>
              <a:t>Energy </a:t>
            </a:r>
            <a:r>
              <a:rPr lang="en-US" sz="1800" baseline="0" dirty="0" smtClean="0">
                <a:solidFill>
                  <a:schemeClr val="bg1"/>
                </a:solidFill>
                <a:latin typeface="Palatino Linotype" pitchFamily="18" charset="0"/>
              </a:rPr>
              <a:t>Efficiency</a:t>
            </a:r>
            <a:endParaRPr lang="en-US" sz="1800" baseline="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3292659" y="1309309"/>
            <a:ext cx="2935873" cy="36933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aseline="0" dirty="0">
                <a:solidFill>
                  <a:schemeClr val="bg1"/>
                </a:solidFill>
                <a:latin typeface="Palatino Linotype" pitchFamily="18" charset="0"/>
              </a:rPr>
              <a:t>Renewable </a:t>
            </a:r>
            <a:r>
              <a:rPr lang="en-US" sz="1800" baseline="0" dirty="0" smtClean="0">
                <a:solidFill>
                  <a:schemeClr val="bg1"/>
                </a:solidFill>
                <a:latin typeface="Palatino Linotype" pitchFamily="18" charset="0"/>
              </a:rPr>
              <a:t>Energy</a:t>
            </a:r>
            <a:endParaRPr lang="en-US" sz="1800" baseline="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6574747" y="1306362"/>
            <a:ext cx="2454135" cy="36933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aseline="0" dirty="0">
                <a:solidFill>
                  <a:schemeClr val="bg1"/>
                </a:solidFill>
                <a:latin typeface="Palatino Linotype" pitchFamily="18" charset="0"/>
              </a:rPr>
              <a:t>Legal and Awareness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31767" y="1838314"/>
            <a:ext cx="3242485" cy="4606876"/>
            <a:chOff x="3000375" y="914399"/>
            <a:chExt cx="3533775" cy="5105401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 bwMode="auto">
            <a:xfrm>
              <a:off x="3257550" y="914399"/>
              <a:ext cx="3276600" cy="510540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Promotion of PV and Wind Applications in the Residential and Commercial Sectors</a:t>
              </a:r>
            </a:p>
            <a:p>
              <a:pPr marL="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schemeClr val="accent1">
                    <a:lumMod val="75000"/>
                    <a:lumOff val="25000"/>
                  </a:schemeClr>
                </a:solidFill>
                <a:effectLst/>
                <a:uLnTx/>
                <a:uFillTx/>
                <a:latin typeface="Palatino Linotype" pitchFamily="18" charset="0"/>
                <a:ea typeface="+mn-ea"/>
              </a:endParaRPr>
            </a:p>
            <a:p>
              <a:pPr marL="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Solar Water Heaters for Buildings and Institutions</a:t>
              </a:r>
            </a:p>
            <a:p>
              <a:pPr marL="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schemeClr val="accent1">
                    <a:lumMod val="75000"/>
                    <a:lumOff val="25000"/>
                  </a:schemeClr>
                </a:solidFill>
                <a:effectLst/>
                <a:uLnTx/>
                <a:uFillTx/>
                <a:latin typeface="Palatino Linotype" pitchFamily="18" charset="0"/>
                <a:ea typeface="+mn-ea"/>
              </a:endParaRPr>
            </a:p>
            <a:p>
              <a:pPr marL="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Electricity Generation from Wind Power</a:t>
              </a:r>
            </a:p>
            <a:p>
              <a:pPr marL="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schemeClr val="accent1">
                    <a:lumMod val="75000"/>
                    <a:lumOff val="25000"/>
                  </a:schemeClr>
                </a:solidFill>
                <a:effectLst/>
                <a:uLnTx/>
                <a:uFillTx/>
                <a:latin typeface="Palatino Linotype" pitchFamily="18" charset="0"/>
                <a:ea typeface="+mn-ea"/>
              </a:endParaRPr>
            </a:p>
            <a:p>
              <a:pPr marL="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Electricity Generation from Solar Energy</a:t>
              </a:r>
            </a:p>
            <a:p>
              <a:pPr marL="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schemeClr val="accent1">
                    <a:lumMod val="75000"/>
                    <a:lumOff val="25000"/>
                  </a:schemeClr>
                </a:solidFill>
                <a:effectLst/>
                <a:uLnTx/>
                <a:uFillTx/>
                <a:latin typeface="Palatino Linotype" pitchFamily="18" charset="0"/>
                <a:ea typeface="+mn-ea"/>
              </a:endParaRPr>
            </a:p>
            <a:p>
              <a:pPr marL="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Hydro Power for Electricity Generation</a:t>
              </a:r>
            </a:p>
            <a:p>
              <a:pPr marL="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schemeClr val="accent1">
                    <a:lumMod val="75000"/>
                    <a:lumOff val="25000"/>
                  </a:schemeClr>
                </a:solidFill>
                <a:effectLst/>
                <a:uLnTx/>
                <a:uFillTx/>
                <a:latin typeface="Palatino Linotype" pitchFamily="18" charset="0"/>
                <a:ea typeface="+mn-ea"/>
              </a:endParaRPr>
            </a:p>
            <a:p>
              <a:pPr marL="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Geothermal, Waste to Energy, and Other Technologies</a:t>
              </a:r>
            </a:p>
          </p:txBody>
        </p:sp>
        <p:sp>
          <p:nvSpPr>
            <p:cNvPr id="22" name="TextBox 17"/>
            <p:cNvSpPr txBox="1"/>
            <p:nvPr/>
          </p:nvSpPr>
          <p:spPr>
            <a:xfrm>
              <a:off x="3000375" y="971550"/>
              <a:ext cx="338554" cy="338554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aseline="0">
                  <a:solidFill>
                    <a:schemeClr val="bg1"/>
                  </a:solidFill>
                  <a:latin typeface="Lucida Console" pitchFamily="49" charset="0"/>
                  <a:cs typeface="CordiaUPC" pitchFamily="34" charset="-34"/>
                </a:rPr>
                <a:t>3</a:t>
              </a:r>
            </a:p>
          </p:txBody>
        </p:sp>
        <p:sp>
          <p:nvSpPr>
            <p:cNvPr id="23" name="TextBox 18"/>
            <p:cNvSpPr txBox="1"/>
            <p:nvPr/>
          </p:nvSpPr>
          <p:spPr>
            <a:xfrm>
              <a:off x="3000375" y="1962150"/>
              <a:ext cx="338554" cy="338554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aseline="0">
                  <a:solidFill>
                    <a:schemeClr val="bg1"/>
                  </a:solidFill>
                  <a:latin typeface="Lucida Console" pitchFamily="49" charset="0"/>
                  <a:cs typeface="CordiaUPC" pitchFamily="34" charset="-34"/>
                </a:rPr>
                <a:t>4</a:t>
              </a:r>
            </a:p>
          </p:txBody>
        </p:sp>
        <p:sp>
          <p:nvSpPr>
            <p:cNvPr id="24" name="TextBox 19"/>
            <p:cNvSpPr txBox="1"/>
            <p:nvPr/>
          </p:nvSpPr>
          <p:spPr>
            <a:xfrm>
              <a:off x="3000375" y="2714625"/>
              <a:ext cx="338554" cy="338554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aseline="0">
                  <a:solidFill>
                    <a:schemeClr val="bg1"/>
                  </a:solidFill>
                  <a:latin typeface="Lucida Console" pitchFamily="49" charset="0"/>
                  <a:cs typeface="CordiaUPC" pitchFamily="34" charset="-34"/>
                </a:rPr>
                <a:t>6</a:t>
              </a:r>
            </a:p>
          </p:txBody>
        </p:sp>
        <p:sp>
          <p:nvSpPr>
            <p:cNvPr id="25" name="TextBox 20"/>
            <p:cNvSpPr txBox="1"/>
            <p:nvPr/>
          </p:nvSpPr>
          <p:spPr>
            <a:xfrm>
              <a:off x="3000375" y="3448050"/>
              <a:ext cx="338554" cy="338554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aseline="0">
                  <a:solidFill>
                    <a:schemeClr val="bg1"/>
                  </a:solidFill>
                  <a:latin typeface="Lucida Console" pitchFamily="49" charset="0"/>
                  <a:cs typeface="CordiaUPC" pitchFamily="34" charset="-34"/>
                </a:rPr>
                <a:t>7</a:t>
              </a:r>
            </a:p>
          </p:txBody>
        </p:sp>
        <p:sp>
          <p:nvSpPr>
            <p:cNvPr id="26" name="TextBox 21"/>
            <p:cNvSpPr txBox="1"/>
            <p:nvPr/>
          </p:nvSpPr>
          <p:spPr>
            <a:xfrm>
              <a:off x="3000375" y="4152900"/>
              <a:ext cx="338554" cy="338554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aseline="0">
                  <a:solidFill>
                    <a:schemeClr val="bg1"/>
                  </a:solidFill>
                  <a:latin typeface="Lucida Console" pitchFamily="49" charset="0"/>
                  <a:cs typeface="CordiaUPC" pitchFamily="34" charset="-34"/>
                </a:rPr>
                <a:t>8</a:t>
              </a:r>
            </a:p>
          </p:txBody>
        </p:sp>
        <p:sp>
          <p:nvSpPr>
            <p:cNvPr id="27" name="TextBox 22"/>
            <p:cNvSpPr txBox="1"/>
            <p:nvPr/>
          </p:nvSpPr>
          <p:spPr>
            <a:xfrm>
              <a:off x="3019425" y="4905375"/>
              <a:ext cx="338554" cy="338554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aseline="0">
                  <a:solidFill>
                    <a:schemeClr val="bg1"/>
                  </a:solidFill>
                  <a:latin typeface="Lucida Console" pitchFamily="49" charset="0"/>
                  <a:cs typeface="CordiaUPC" pitchFamily="34" charset="-34"/>
                </a:rPr>
                <a:t>9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2249" y="1863664"/>
            <a:ext cx="2958733" cy="4581525"/>
            <a:chOff x="0" y="885825"/>
            <a:chExt cx="2971799" cy="4581525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 bwMode="auto">
            <a:xfrm>
              <a:off x="28574" y="885825"/>
              <a:ext cx="2943225" cy="458152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7432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Banning the Import of Incandescent Lamps to Lebanon</a:t>
              </a:r>
            </a:p>
            <a:p>
              <a:pPr marL="27432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Palatino Linotype" pitchFamily="18" charset="0"/>
                <a:ea typeface="+mn-ea"/>
              </a:endParaRPr>
            </a:p>
            <a:p>
              <a:pPr marL="27432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Design and implementation of a national strategy for efficient public street lighting</a:t>
              </a:r>
            </a:p>
            <a:p>
              <a:pPr marL="365760"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Palatino Linotype" pitchFamily="18" charset="0"/>
                <a:ea typeface="+mn-ea"/>
              </a:endParaRPr>
            </a:p>
            <a:p>
              <a:pPr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Paving the Way for  </a:t>
              </a:r>
            </a:p>
            <a:p>
              <a:pPr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Energy Audit and ESCO </a:t>
              </a:r>
            </a:p>
            <a:p>
              <a:pPr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Business</a:t>
              </a:r>
            </a:p>
            <a:p>
              <a:pPr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Palatino Linotype" pitchFamily="18" charset="0"/>
                <a:ea typeface="+mn-ea"/>
              </a:endParaRPr>
            </a:p>
            <a:p>
              <a:pPr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Promotion of Energy    </a:t>
              </a:r>
            </a:p>
            <a:p>
              <a:pPr marR="0" lvl="1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Palatino Linotype" pitchFamily="18" charset="0"/>
                  <a:ea typeface="+mn-ea"/>
                </a:rPr>
                <a:t>Efficient Equipment</a:t>
              </a:r>
              <a:endParaRPr kumimoji="0" lang="en-US" sz="1600" b="1" i="0" u="none" strike="noStrike" kern="0" cap="none" spc="0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Palatino Linotype" pitchFamily="18" charset="0"/>
                <a:ea typeface="+mn-ea"/>
              </a:endParaRP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3447065"/>
              <a:ext cx="447558" cy="338554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 baseline="0">
                  <a:solidFill>
                    <a:schemeClr val="bg1"/>
                  </a:solidFill>
                  <a:latin typeface="Lucida Console" pitchFamily="49" charset="0"/>
                  <a:cs typeface="CordiaUPC" pitchFamily="34" charset="-34"/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r>
                <a:rPr lang="en-US" dirty="0"/>
                <a:t>13</a:t>
              </a:r>
            </a:p>
          </p:txBody>
        </p:sp>
        <p:sp>
          <p:nvSpPr>
            <p:cNvPr id="13" name="TextBox 15"/>
            <p:cNvSpPr txBox="1"/>
            <p:nvPr/>
          </p:nvSpPr>
          <p:spPr>
            <a:xfrm>
              <a:off x="0" y="1952625"/>
              <a:ext cx="338554" cy="338554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 baseline="0">
                  <a:solidFill>
                    <a:schemeClr val="bg1"/>
                  </a:solidFill>
                  <a:latin typeface="Lucida Console" pitchFamily="49" charset="0"/>
                  <a:cs typeface="CordiaUPC" pitchFamily="34" charset="-34"/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r>
                <a:rPr lang="en-US" dirty="0"/>
                <a:t>5</a:t>
              </a:r>
            </a:p>
          </p:txBody>
        </p:sp>
        <p:sp>
          <p:nvSpPr>
            <p:cNvPr id="14" name="TextBox 16"/>
            <p:cNvSpPr txBox="1"/>
            <p:nvPr/>
          </p:nvSpPr>
          <p:spPr>
            <a:xfrm>
              <a:off x="0" y="962025"/>
              <a:ext cx="338554" cy="338554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aseline="0" dirty="0">
                  <a:solidFill>
                    <a:schemeClr val="bg1"/>
                  </a:solidFill>
                  <a:latin typeface="Lucida Console" pitchFamily="49" charset="0"/>
                  <a:cs typeface="CordiaUPC" pitchFamily="34" charset="-34"/>
                </a:rPr>
                <a:t>1</a:t>
              </a:r>
            </a:p>
          </p:txBody>
        </p:sp>
        <p:sp>
          <p:nvSpPr>
            <p:cNvPr id="15" name="TextBox 27"/>
            <p:cNvSpPr txBox="1"/>
            <p:nvPr/>
          </p:nvSpPr>
          <p:spPr>
            <a:xfrm>
              <a:off x="76200" y="4399565"/>
              <a:ext cx="447558" cy="338554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 baseline="0">
                  <a:solidFill>
                    <a:schemeClr val="bg1"/>
                  </a:solidFill>
                  <a:latin typeface="Lucida Console" pitchFamily="49" charset="0"/>
                  <a:cs typeface="CordiaUPC" pitchFamily="34" charset="-34"/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r>
                <a:rPr lang="en-US" dirty="0"/>
                <a:t>14</a:t>
              </a: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6372224" y="4270897"/>
            <a:ext cx="2644726" cy="678998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era: 2016-2020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347537" y="2662989"/>
            <a:ext cx="6345390" cy="2454443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Garamond" panose="02020404030301010803" pitchFamily="18" charset="0"/>
              </a:rPr>
              <a:t>NEEAP 2011-2015</a:t>
            </a:r>
          </a:p>
          <a:p>
            <a:pPr algn="ctr"/>
            <a:r>
              <a:rPr lang="en-US" sz="4000" dirty="0" smtClean="0">
                <a:latin typeface="Garamond" panose="02020404030301010803" pitchFamily="18" charset="0"/>
              </a:rPr>
              <a:t>RE &amp; EE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711262" y="2662989"/>
            <a:ext cx="4432738" cy="245444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Garamond" panose="02020404030301010803" pitchFamily="18" charset="0"/>
              </a:rPr>
              <a:t>NEEAP 2016-2020</a:t>
            </a:r>
          </a:p>
          <a:p>
            <a:pPr algn="ctr"/>
            <a:r>
              <a:rPr lang="en-US" sz="4000" dirty="0" smtClean="0">
                <a:latin typeface="Garamond" panose="02020404030301010803" pitchFamily="18" charset="0"/>
              </a:rPr>
              <a:t>EE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22980" y="2695745"/>
            <a:ext cx="4432738" cy="245444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Garamond" panose="02020404030301010803" pitchFamily="18" charset="0"/>
              </a:rPr>
              <a:t>NREAP 2016-2020</a:t>
            </a:r>
          </a:p>
          <a:p>
            <a:pPr algn="ctr"/>
            <a:r>
              <a:rPr lang="en-US" sz="4000" dirty="0" smtClean="0">
                <a:latin typeface="Garamond" panose="02020404030301010803" pitchFamily="18" charset="0"/>
              </a:rPr>
              <a:t>RE</a:t>
            </a:r>
            <a:endParaRPr lang="en-US" sz="4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39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Of development of </a:t>
            </a:r>
            <a:r>
              <a:rPr lang="en-US" dirty="0" err="1" smtClean="0"/>
              <a:t>nreap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69946034"/>
              </p:ext>
            </p:extLst>
          </p:nvPr>
        </p:nvGraphicFramePr>
        <p:xfrm>
          <a:off x="1495592" y="2232527"/>
          <a:ext cx="6766092" cy="4458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155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NEEREA?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05740" indent="-342900">
              <a:buFont typeface="Wingdings" panose="05000000000000000000" pitchFamily="2" charset="2"/>
              <a:buChar char="v"/>
            </a:pPr>
            <a:r>
              <a:rPr lang="en-US" sz="2400" dirty="0"/>
              <a:t>Financing EE and RE projects all over Lebanon. </a:t>
            </a:r>
          </a:p>
          <a:p>
            <a:pPr marL="205740" indent="-342900">
              <a:buFont typeface="Wingdings" panose="05000000000000000000" pitchFamily="2" charset="2"/>
              <a:buChar char="v"/>
            </a:pPr>
            <a:r>
              <a:rPr lang="en-US" sz="2400" dirty="0"/>
              <a:t>Lebanese commercial banks offering both technical and financial support. </a:t>
            </a:r>
          </a:p>
          <a:p>
            <a:pPr marL="205740" indent="-342900">
              <a:buFont typeface="Wingdings" panose="05000000000000000000" pitchFamily="2" charset="2"/>
              <a:buChar char="v"/>
            </a:pPr>
            <a:r>
              <a:rPr lang="en-US" sz="2400" dirty="0"/>
              <a:t>Subsidized interest rates: 0.6% </a:t>
            </a:r>
          </a:p>
          <a:p>
            <a:pPr marL="205740" indent="-342900">
              <a:buFont typeface="Wingdings" panose="05000000000000000000" pitchFamily="2" charset="2"/>
              <a:buChar char="v"/>
            </a:pPr>
            <a:r>
              <a:rPr lang="en-US" sz="2400" dirty="0"/>
              <a:t>Long repayment period: 14 years </a:t>
            </a:r>
          </a:p>
          <a:p>
            <a:pPr marL="205740" indent="-342900">
              <a:buFont typeface="Wingdings" panose="05000000000000000000" pitchFamily="2" charset="2"/>
              <a:buChar char="v"/>
            </a:pPr>
            <a:r>
              <a:rPr lang="en-US" sz="2400" dirty="0"/>
              <a:t>EU grant: 15%</a:t>
            </a:r>
          </a:p>
        </p:txBody>
      </p:sp>
    </p:spTree>
    <p:extLst>
      <p:ext uri="{BB962C8B-B14F-4D97-AF65-F5344CB8AC3E}">
        <p14:creationId xmlns:p14="http://schemas.microsoft.com/office/powerpoint/2010/main" val="679361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of </a:t>
            </a:r>
            <a:r>
              <a:rPr lang="en-US" dirty="0" err="1" smtClean="0"/>
              <a:t>neerea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8562808" cy="36307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More than 295 Million USD granted loans.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402 projects by the end of November 2015.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19 projects profited from the EU grant</a:t>
            </a:r>
            <a:r>
              <a:rPr lang="en-US" sz="24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More than 20 banks involved.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dirty="0" smtClean="0"/>
              <a:t>74 companies </a:t>
            </a:r>
            <a:r>
              <a:rPr lang="en-US" sz="2400" dirty="0"/>
              <a:t>implementing.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Reach out to several </a:t>
            </a:r>
            <a:r>
              <a:rPr lang="en-US" sz="2400" dirty="0" smtClean="0"/>
              <a:t>sectors</a:t>
            </a:r>
            <a:r>
              <a:rPr lang="en-US" sz="2400" dirty="0"/>
              <a:t> </a:t>
            </a:r>
            <a:r>
              <a:rPr lang="en-US" sz="2400" dirty="0" smtClean="0"/>
              <a:t>(Residential, Industrial, Educational, …)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7</a:t>
            </a:fld>
            <a:r>
              <a:rPr lang="en-US" smtClean="0"/>
              <a:t>/33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633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Impact of the implementation of the NREAP on the job creation opportunities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Selecting PV because of data availability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IRENA reports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8</a:t>
            </a:fld>
            <a:r>
              <a:rPr lang="en-US" smtClean="0"/>
              <a:t>/33</a:t>
            </a:r>
            <a:endParaRPr lang="en-US" dirty="0"/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5541459" y="5180927"/>
            <a:ext cx="2517438" cy="677871"/>
            <a:chOff x="7148945" y="4524514"/>
            <a:chExt cx="1318161" cy="457985"/>
          </a:xfrm>
        </p:grpSpPr>
        <p:sp>
          <p:nvSpPr>
            <p:cNvPr id="6" name="Rectangle 5"/>
            <p:cNvSpPr/>
            <p:nvPr userDrawn="1"/>
          </p:nvSpPr>
          <p:spPr>
            <a:xfrm>
              <a:off x="7148945" y="4524514"/>
              <a:ext cx="1318161" cy="4579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7" name="Picture 2" descr="         » Home Page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5171" y="4568073"/>
              <a:ext cx="1285707" cy="40178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5885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the benchmark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74 </a:t>
            </a:r>
            <a:r>
              <a:rPr lang="en-US" sz="2400" dirty="0"/>
              <a:t>companies </a:t>
            </a:r>
            <a:r>
              <a:rPr lang="en-US" sz="2400" dirty="0" smtClean="0"/>
              <a:t>profiting from NEEREA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52 companies working on </a:t>
            </a:r>
            <a:r>
              <a:rPr lang="en-US" sz="2400" dirty="0"/>
              <a:t>PV </a:t>
            </a:r>
            <a:r>
              <a:rPr lang="en-US" sz="2400" dirty="0" smtClean="0"/>
              <a:t>projects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1096-9DB7-D141-AEB5-68AF8E2E67FA}" type="slidenum">
              <a:rPr lang="en-US" smtClean="0"/>
              <a:pPr/>
              <a:t>9</a:t>
            </a:fld>
            <a:r>
              <a:rPr lang="en-US" smtClean="0"/>
              <a:t>/33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5817172"/>
              </p:ext>
            </p:extLst>
          </p:nvPr>
        </p:nvGraphicFramePr>
        <p:xfrm>
          <a:off x="3193366" y="3397498"/>
          <a:ext cx="5950634" cy="347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4938512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Dividend">
    <a:dk1>
      <a:sysClr val="windowText" lastClr="000000"/>
    </a:dk1>
    <a:lt1>
      <a:sysClr val="window" lastClr="FFFFFF"/>
    </a:lt1>
    <a:dk2>
      <a:srgbClr val="3D3D3D"/>
    </a:dk2>
    <a:lt2>
      <a:srgbClr val="EBEBEB"/>
    </a:lt2>
    <a:accent1>
      <a:srgbClr val="4D1434"/>
    </a:accent1>
    <a:accent2>
      <a:srgbClr val="903163"/>
    </a:accent2>
    <a:accent3>
      <a:srgbClr val="B2324B"/>
    </a:accent3>
    <a:accent4>
      <a:srgbClr val="969FA7"/>
    </a:accent4>
    <a:accent5>
      <a:srgbClr val="66B1CE"/>
    </a:accent5>
    <a:accent6>
      <a:srgbClr val="40619D"/>
    </a:accent6>
    <a:hlink>
      <a:srgbClr val="828282"/>
    </a:hlink>
    <a:folHlink>
      <a:srgbClr val="A5A5A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2026</TotalTime>
  <Words>499</Words>
  <Application>Microsoft Office PowerPoint</Application>
  <PresentationFormat>On-screen Show (4:3)</PresentationFormat>
  <Paragraphs>129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Calibri</vt:lpstr>
      <vt:lpstr>CordiaUPC</vt:lpstr>
      <vt:lpstr>Garamond</vt:lpstr>
      <vt:lpstr>Gill Sans MT</vt:lpstr>
      <vt:lpstr>Lucida Console</vt:lpstr>
      <vt:lpstr>Palatino</vt:lpstr>
      <vt:lpstr>Palatino Linotype</vt:lpstr>
      <vt:lpstr>Wingdings</vt:lpstr>
      <vt:lpstr>Wingdings 2</vt:lpstr>
      <vt:lpstr>Dividend</vt:lpstr>
      <vt:lpstr>Socio-economic impact of the implementation of renewable energies in lebanon</vt:lpstr>
      <vt:lpstr>NEEAP 2011-2015</vt:lpstr>
      <vt:lpstr>NEEAP Initiatives</vt:lpstr>
      <vt:lpstr>The new era: 2016-2020</vt:lpstr>
      <vt:lpstr>Methodology Of development of nreap</vt:lpstr>
      <vt:lpstr>What is NEEREA?</vt:lpstr>
      <vt:lpstr>Achievements of neerea</vt:lpstr>
      <vt:lpstr>Scope</vt:lpstr>
      <vt:lpstr>Creating the benchmark</vt:lpstr>
      <vt:lpstr>NEEREA and pv</vt:lpstr>
      <vt:lpstr>Statistics</vt:lpstr>
      <vt:lpstr>Impact of LCEC and neerea on the market</vt:lpstr>
      <vt:lpstr>Type of created jobs</vt:lpstr>
      <vt:lpstr>Results</vt:lpstr>
      <vt:lpstr>Projection…</vt:lpstr>
      <vt:lpstr>Projection…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NEEREA Story Concept, Application, and the Leveraging of 100 Million USD</dc:title>
  <dc:creator>Apple</dc:creator>
  <cp:lastModifiedBy>joseph al assad</cp:lastModifiedBy>
  <cp:revision>147</cp:revision>
  <cp:lastPrinted>2015-09-03T11:30:36Z</cp:lastPrinted>
  <dcterms:created xsi:type="dcterms:W3CDTF">2014-02-12T13:55:15Z</dcterms:created>
  <dcterms:modified xsi:type="dcterms:W3CDTF">2016-01-25T10:13:39Z</dcterms:modified>
</cp:coreProperties>
</file>